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24" r:id="rId1"/>
  </p:sldMasterIdLst>
  <p:notesMasterIdLst>
    <p:notesMasterId r:id="rId9"/>
  </p:notesMasterIdLst>
  <p:sldIdLst>
    <p:sldId id="256" r:id="rId2"/>
    <p:sldId id="257" r:id="rId3"/>
    <p:sldId id="266" r:id="rId4"/>
    <p:sldId id="267" r:id="rId5"/>
    <p:sldId id="258" r:id="rId6"/>
    <p:sldId id="268" r:id="rId7"/>
    <p:sldId id="265" r:id="rId8"/>
  </p:sldIdLst>
  <p:sldSz cx="14630400" cy="8229600"/>
  <p:notesSz cx="8229600" cy="14630400"/>
  <p:embeddedFontLst>
    <p:embeddedFont>
      <p:font typeface="Red Hat Text" panose="020B0604020202020204" charset="0"/>
      <p:regular r:id="rId10"/>
    </p:embeddedFont>
    <p:embeddedFont>
      <p:font typeface="Roboto Bold" panose="020B0604020202020204" charset="0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588EF2-0851-4391-A6A3-D4D5B44A218A}" v="5" dt="2025-01-09T13:33:54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Barros" userId="5e5f8126-dca7-499a-8f10-1bab2c183836" providerId="ADAL" clId="{60588EF2-0851-4391-A6A3-D4D5B44A218A}"/>
    <pc:docChg chg="modSld">
      <pc:chgData name="Matheus Barros" userId="5e5f8126-dca7-499a-8f10-1bab2c183836" providerId="ADAL" clId="{60588EF2-0851-4391-A6A3-D4D5B44A218A}" dt="2025-01-09T13:33:48.580" v="21" actId="20577"/>
      <pc:docMkLst>
        <pc:docMk/>
      </pc:docMkLst>
      <pc:sldChg chg="modSp mod">
        <pc:chgData name="Matheus Barros" userId="5e5f8126-dca7-499a-8f10-1bab2c183836" providerId="ADAL" clId="{60588EF2-0851-4391-A6A3-D4D5B44A218A}" dt="2025-01-09T13:31:55.754" v="19" actId="20577"/>
        <pc:sldMkLst>
          <pc:docMk/>
          <pc:sldMk cId="0" sldId="256"/>
        </pc:sldMkLst>
        <pc:spChg chg="mod">
          <ac:chgData name="Matheus Barros" userId="5e5f8126-dca7-499a-8f10-1bab2c183836" providerId="ADAL" clId="{60588EF2-0851-4391-A6A3-D4D5B44A218A}" dt="2025-01-09T13:31:55.754" v="19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Matheus Barros" userId="5e5f8126-dca7-499a-8f10-1bab2c183836" providerId="ADAL" clId="{60588EF2-0851-4391-A6A3-D4D5B44A218A}" dt="2025-01-09T13:33:48.580" v="21" actId="20577"/>
        <pc:sldMkLst>
          <pc:docMk/>
          <pc:sldMk cId="3506311816" sldId="266"/>
        </pc:sldMkLst>
        <pc:spChg chg="mod">
          <ac:chgData name="Matheus Barros" userId="5e5f8126-dca7-499a-8f10-1bab2c183836" providerId="ADAL" clId="{60588EF2-0851-4391-A6A3-D4D5B44A218A}" dt="2025-01-09T13:33:48.580" v="21" actId="20577"/>
          <ac:spMkLst>
            <pc:docMk/>
            <pc:sldMk cId="3506311816" sldId="266"/>
            <ac:spMk id="13" creationId="{068C93D8-6770-B589-FFB8-B22D47B1F2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17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E2623-CAD6-CD6E-AE2C-02E1C54C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A0041-ECD8-E355-C462-D899EC16E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DBFF8-FB2B-7554-CD9B-858C5D8DA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65034-3739-E5F3-6B4C-F7A8FFDF1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78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071E2-4F46-60C2-44B2-09B9AE7A4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B6B8D-63EE-6779-D4F1-65A1FF35A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0643E-1C8D-EFE9-2201-28FEA81B0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4F12A-E63B-6B9D-EA0B-B688491D4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1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5E15-C6B4-E5E0-FD6B-67923D81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37F02-FB33-738C-0902-942E1B1B7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62B86B-C384-BAD0-BBBE-0BAEFDE69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84E79-F903-44D0-0E65-C16FD573E5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661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925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037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97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338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186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437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2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10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664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390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426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497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909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788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11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8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40" r:id="rId15"/>
    <p:sldLayoutId id="2147483945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218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Infineat, quem somos?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0667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4814292"/>
            <a:ext cx="367665" cy="3676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0287" y="4788813"/>
            <a:ext cx="265652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Matheus Barros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3" y="6803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 err="1"/>
              <a:t>Conheça</a:t>
            </a:r>
            <a:r>
              <a:rPr lang="en-US" sz="5400" dirty="0"/>
              <a:t> a </a:t>
            </a:r>
            <a:r>
              <a:rPr lang="en-US" sz="5400" dirty="0" err="1"/>
              <a:t>Infineat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837722" y="2480988"/>
            <a:ext cx="6477478" cy="446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A Infineat é a primeira '</a:t>
            </a:r>
            <a:r>
              <a:rPr lang="pt-PT" sz="2400" dirty="0" err="1"/>
              <a:t>filantech</a:t>
            </a:r>
            <a:r>
              <a:rPr lang="pt-PT" sz="2400" dirty="0"/>
              <a:t>' do Brasil, dedicada a combater o desperdício de alimentos e a insegurança alimentar por meio de tecnologia inovadora.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Nossa plataforma proprietária conecta supermercados, indústrias de alimentos e restaurantes a </a:t>
            </a:r>
            <a:r>
              <a:rPr lang="pt-PT" sz="2400" dirty="0" err="1"/>
              <a:t>ONGs</a:t>
            </a:r>
            <a:r>
              <a:rPr lang="pt-PT" sz="2400" dirty="0"/>
              <a:t>, facilitando a doação de excedentes alimentares.</a:t>
            </a:r>
            <a:endParaRPr lang="en-US" sz="2400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A group of women in yellow shirts&#10;&#10;Description automatically generated">
            <a:extLst>
              <a:ext uri="{FF2B5EF4-FFF2-40B4-BE49-F238E27FC236}">
                <a16:creationId xmlns:a16="http://schemas.microsoft.com/office/drawing/2014/main" id="{5E924975-59B8-891C-0294-1AE552A8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52" r="29052"/>
          <a:stretch/>
        </p:blipFill>
        <p:spPr>
          <a:xfrm>
            <a:off x="8316097" y="0"/>
            <a:ext cx="631430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6F8F-FFE1-E91D-15E4-D760E6EE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AB3238E-9A99-077F-7818-1F90F4908C80}"/>
              </a:ext>
            </a:extLst>
          </p:cNvPr>
          <p:cNvSpPr/>
          <p:nvPr/>
        </p:nvSpPr>
        <p:spPr>
          <a:xfrm>
            <a:off x="837724" y="6308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 err="1"/>
              <a:t>Nossos</a:t>
            </a:r>
            <a:r>
              <a:rPr lang="en-US" sz="5400" dirty="0"/>
              <a:t> </a:t>
            </a:r>
            <a:r>
              <a:rPr lang="en-US" sz="5400" dirty="0" err="1"/>
              <a:t>Diferenciais</a:t>
            </a:r>
            <a:endParaRPr lang="en-US" sz="5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E1FBCB-953C-4667-9D51-05718FDE10AB}"/>
              </a:ext>
            </a:extLst>
          </p:cNvPr>
          <p:cNvSpPr/>
          <p:nvPr/>
        </p:nvSpPr>
        <p:spPr>
          <a:xfrm>
            <a:off x="837724" y="2530415"/>
            <a:ext cx="6185535" cy="3598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8" name="Picture 7" descr="A group of bottles of juice&#10;&#10;Description automatically generated">
            <a:extLst>
              <a:ext uri="{FF2B5EF4-FFF2-40B4-BE49-F238E27FC236}">
                <a16:creationId xmlns:a16="http://schemas.microsoft.com/office/drawing/2014/main" id="{4AD2F767-0250-07FA-D41F-42AF572C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006" y="0"/>
            <a:ext cx="6579394" cy="822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8C93D8-6770-B589-FFB8-B22D47B1F249}"/>
              </a:ext>
            </a:extLst>
          </p:cNvPr>
          <p:cNvSpPr txBox="1"/>
          <p:nvPr/>
        </p:nvSpPr>
        <p:spPr>
          <a:xfrm>
            <a:off x="392881" y="2273723"/>
            <a:ext cx="73399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/>
              <a:t>Plataforma tecnológica própria que otimiza o redirecionamento de excedentes alimentares.</a:t>
            </a:r>
          </a:p>
          <a:p>
            <a:endParaRPr lang="pt-P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/>
              <a:t>Logística eficiente que coordena coletas diárias de toneladas de produtos em perfeito estado para consumo.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63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D609C-BF3C-0E20-A241-19066F194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F4ECCF4-6334-38CD-2B62-CD9DF06243D6}"/>
              </a:ext>
            </a:extLst>
          </p:cNvPr>
          <p:cNvSpPr/>
          <p:nvPr/>
        </p:nvSpPr>
        <p:spPr>
          <a:xfrm>
            <a:off x="837724" y="63089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 err="1"/>
              <a:t>Nosso</a:t>
            </a:r>
            <a:r>
              <a:rPr lang="en-US" sz="5400" dirty="0"/>
              <a:t> Impacto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740FBC5-1524-F012-2C0F-EE2F3E85493F}"/>
              </a:ext>
            </a:extLst>
          </p:cNvPr>
          <p:cNvSpPr/>
          <p:nvPr/>
        </p:nvSpPr>
        <p:spPr>
          <a:xfrm>
            <a:off x="837724" y="2530415"/>
            <a:ext cx="6185535" cy="3598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2010D-E4A9-13E0-6E1E-6ECEE2B07323}"/>
              </a:ext>
            </a:extLst>
          </p:cNvPr>
          <p:cNvSpPr txBox="1"/>
          <p:nvPr/>
        </p:nvSpPr>
        <p:spPr>
          <a:xfrm>
            <a:off x="3719411" y="2244537"/>
            <a:ext cx="33038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/>
              <a:t>R$ 22,8 milhões em produtos salvos</a:t>
            </a:r>
            <a:endParaRPr lang="en-US" sz="2800" dirty="0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60226AA1-611C-B5B2-1BD6-AB22DAE7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831" y="1245769"/>
            <a:ext cx="2865299" cy="2865299"/>
          </a:xfrm>
          <a:prstGeom prst="rect">
            <a:avLst/>
          </a:prstGeom>
        </p:spPr>
      </p:pic>
      <p:pic>
        <p:nvPicPr>
          <p:cNvPr id="7" name="Picture 6" descr="A yellow circle with a black background and a black and blue recycle bin&#10;&#10;Description automatically generated">
            <a:extLst>
              <a:ext uri="{FF2B5EF4-FFF2-40B4-BE49-F238E27FC236}">
                <a16:creationId xmlns:a16="http://schemas.microsoft.com/office/drawing/2014/main" id="{B3EECAA6-F421-AE83-6D03-D88A9586D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6" y="4641780"/>
            <a:ext cx="2532052" cy="2532052"/>
          </a:xfrm>
          <a:prstGeom prst="rect">
            <a:avLst/>
          </a:prstGeom>
        </p:spPr>
      </p:pic>
      <p:pic>
        <p:nvPicPr>
          <p:cNvPr id="10" name="Picture 9" descr="A yellow circle with a black background and a cellphone with a dollar sign&#10;&#10;Description automatically generated">
            <a:extLst>
              <a:ext uri="{FF2B5EF4-FFF2-40B4-BE49-F238E27FC236}">
                <a16:creationId xmlns:a16="http://schemas.microsoft.com/office/drawing/2014/main" id="{5B1D6E5E-2BFC-5135-B444-8B1BF728F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92" y="1359177"/>
            <a:ext cx="3131900" cy="3131900"/>
          </a:xfrm>
          <a:prstGeom prst="rect">
            <a:avLst/>
          </a:prstGeom>
        </p:spPr>
      </p:pic>
      <p:pic>
        <p:nvPicPr>
          <p:cNvPr id="12" name="Picture 11" descr="A food cover with smoke coming out of it&#10;&#10;Description automatically generated">
            <a:extLst>
              <a:ext uri="{FF2B5EF4-FFF2-40B4-BE49-F238E27FC236}">
                <a16:creationId xmlns:a16="http://schemas.microsoft.com/office/drawing/2014/main" id="{13B5634C-EAAE-DFA2-A27E-DC3DED347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832" y="4329682"/>
            <a:ext cx="2865298" cy="2865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5D30B-2262-7741-59CB-E7121F445619}"/>
              </a:ext>
            </a:extLst>
          </p:cNvPr>
          <p:cNvSpPr txBox="1"/>
          <p:nvPr/>
        </p:nvSpPr>
        <p:spPr>
          <a:xfrm>
            <a:off x="3719411" y="5500154"/>
            <a:ext cx="33038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2.200 </a:t>
            </a:r>
            <a:r>
              <a:rPr lang="en-US" sz="2800" dirty="0" err="1"/>
              <a:t>toneladas</a:t>
            </a:r>
            <a:r>
              <a:rPr lang="en-US" sz="2800" dirty="0"/>
              <a:t> de </a:t>
            </a:r>
            <a:r>
              <a:rPr lang="en-US" sz="2800" dirty="0" err="1"/>
              <a:t>alimentos</a:t>
            </a:r>
            <a:r>
              <a:rPr lang="en-US" sz="2800" dirty="0"/>
              <a:t> </a:t>
            </a:r>
            <a:r>
              <a:rPr lang="en-US" sz="2800" dirty="0" err="1"/>
              <a:t>redirecionados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F9915-697B-5A97-36A5-1AC76BC78562}"/>
              </a:ext>
            </a:extLst>
          </p:cNvPr>
          <p:cNvSpPr txBox="1"/>
          <p:nvPr/>
        </p:nvSpPr>
        <p:spPr>
          <a:xfrm>
            <a:off x="10141702" y="2447640"/>
            <a:ext cx="33038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2,5 </a:t>
            </a:r>
            <a:r>
              <a:rPr lang="en-US" sz="2800" dirty="0" err="1"/>
              <a:t>toneladas</a:t>
            </a:r>
            <a:r>
              <a:rPr lang="en-US" sz="2800" dirty="0"/>
              <a:t> de CO₂ </a:t>
            </a:r>
            <a:r>
              <a:rPr lang="en-US" sz="2800" dirty="0" err="1"/>
              <a:t>evitadas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6EC95-67D9-C1B5-FC80-1FF3B747700C}"/>
              </a:ext>
            </a:extLst>
          </p:cNvPr>
          <p:cNvSpPr txBox="1"/>
          <p:nvPr/>
        </p:nvSpPr>
        <p:spPr>
          <a:xfrm>
            <a:off x="10141702" y="5703257"/>
            <a:ext cx="33038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/>
              <a:t>4 milhões de refeições complementadas.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197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704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Objetivo da Análise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837724" y="51026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055013" y="5202912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102662"/>
            <a:ext cx="3380899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t-PT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Ranking de lojas por custo por kg.</a:t>
            </a:r>
          </a:p>
        </p:txBody>
      </p:sp>
      <p:sp>
        <p:nvSpPr>
          <p:cNvPr id="8" name="Shape 5"/>
          <p:cNvSpPr/>
          <p:nvPr/>
        </p:nvSpPr>
        <p:spPr>
          <a:xfrm>
            <a:off x="5235773" y="51026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403652" y="520291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102662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t-PT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Comparativo entre fornecedores.</a:t>
            </a:r>
          </a:p>
        </p:txBody>
      </p:sp>
      <p:sp>
        <p:nvSpPr>
          <p:cNvPr id="12" name="Shape 9"/>
          <p:cNvSpPr/>
          <p:nvPr/>
        </p:nvSpPr>
        <p:spPr>
          <a:xfrm>
            <a:off x="9633823" y="51026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01701" y="520291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102662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t-PT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Simulação de redução de custos.</a:t>
            </a: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709D61A4-A19F-5069-CAAB-826EF3EC77DF}"/>
              </a:ext>
            </a:extLst>
          </p:cNvPr>
          <p:cNvSpPr/>
          <p:nvPr/>
        </p:nvSpPr>
        <p:spPr>
          <a:xfrm>
            <a:off x="5285303" y="666373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7158F4A-090E-B5C6-982B-F865941B5BB6}"/>
              </a:ext>
            </a:extLst>
          </p:cNvPr>
          <p:cNvSpPr/>
          <p:nvPr/>
        </p:nvSpPr>
        <p:spPr>
          <a:xfrm>
            <a:off x="5502592" y="6763983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CCC5A9DF-E682-2AC4-6603-5CBD73273A1D}"/>
              </a:ext>
            </a:extLst>
          </p:cNvPr>
          <p:cNvSpPr/>
          <p:nvPr/>
        </p:nvSpPr>
        <p:spPr>
          <a:xfrm>
            <a:off x="6013608" y="666373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pt-PT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Insights por loja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1C4E3-F383-5E2F-70BD-3EB17A6BF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70E6EF-664E-7D78-7FC0-080140256490}"/>
              </a:ext>
            </a:extLst>
          </p:cNvPr>
          <p:cNvSpPr/>
          <p:nvPr/>
        </p:nvSpPr>
        <p:spPr>
          <a:xfrm>
            <a:off x="837724" y="853321"/>
            <a:ext cx="82937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pt-PT" sz="5400" dirty="0"/>
              <a:t>Estratégia de Análise de Dados</a:t>
            </a:r>
            <a:endParaRPr lang="en-US" sz="5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67F51-28AD-9A8D-10F0-D8B11305C373}"/>
              </a:ext>
            </a:extLst>
          </p:cNvPr>
          <p:cNvSpPr txBox="1"/>
          <p:nvPr/>
        </p:nvSpPr>
        <p:spPr>
          <a:xfrm>
            <a:off x="837723" y="1689612"/>
            <a:ext cx="133972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/>
              <a:t>1. Tratamento Inicial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Utilizei </a:t>
            </a:r>
            <a:r>
              <a:rPr lang="pt-PT" sz="2400" b="1" dirty="0" err="1"/>
              <a:t>Python</a:t>
            </a:r>
            <a:r>
              <a:rPr lang="pt-PT" sz="2400" dirty="0"/>
              <a:t> para realizar o primeiro tratamento dos dados. Nesse processo, limpei e organizei as informações da planilha fornecida, preparando-as para as etapas seguintes.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57BF8-5AE9-9E47-AC19-9671456CDDE1}"/>
              </a:ext>
            </a:extLst>
          </p:cNvPr>
          <p:cNvSpPr txBox="1"/>
          <p:nvPr/>
        </p:nvSpPr>
        <p:spPr>
          <a:xfrm>
            <a:off x="837724" y="3022215"/>
            <a:ext cx="105447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2. Processamento e Armazenamento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Após o tratamento inicial, os dados foram: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400" dirty="0"/>
              <a:t>Salvos em dois formatos: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sz="2400" b="1" dirty="0" err="1"/>
              <a:t>SQLite</a:t>
            </a:r>
            <a:r>
              <a:rPr lang="pt-PT" sz="2400" dirty="0"/>
              <a:t>, um banco de dados leve e eficiente para consultas e cruzamentos.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pt-PT" sz="2400" b="1" dirty="0"/>
              <a:t>Excel</a:t>
            </a:r>
            <a:r>
              <a:rPr lang="pt-PT" sz="2400" dirty="0"/>
              <a:t>, para facilitar a manipulação e compartilhamento.</a:t>
            </a:r>
          </a:p>
          <a:p>
            <a:pPr lvl="2"/>
            <a:endParaRPr lang="pt-PT" sz="2400" dirty="0"/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18F6EF-F189-7F36-5719-E85819E95D91}"/>
              </a:ext>
            </a:extLst>
          </p:cNvPr>
          <p:cNvSpPr txBox="1"/>
          <p:nvPr/>
        </p:nvSpPr>
        <p:spPr>
          <a:xfrm>
            <a:off x="837723" y="5123742"/>
            <a:ext cx="133972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/>
              <a:t>3. Testes de Qualidade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Realizei testes básicos de qualidade para garantir a consistência e integridade dos dados. Resultados presentes em uma documentação.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800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30705-82DF-F112-F2F6-2F1045B4E1DB}"/>
              </a:ext>
            </a:extLst>
          </p:cNvPr>
          <p:cNvSpPr txBox="1"/>
          <p:nvPr/>
        </p:nvSpPr>
        <p:spPr>
          <a:xfrm>
            <a:off x="837722" y="6688568"/>
            <a:ext cx="12658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4. Visualização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400" dirty="0"/>
              <a:t>O </a:t>
            </a:r>
            <a:r>
              <a:rPr lang="pt-PT" sz="2400" b="1" dirty="0" err="1"/>
              <a:t>Power</a:t>
            </a:r>
            <a:r>
              <a:rPr lang="pt-PT" sz="2400" b="1" dirty="0"/>
              <a:t> BI</a:t>
            </a:r>
            <a:r>
              <a:rPr lang="pt-PT" sz="2400" dirty="0"/>
              <a:t> foi conectado à camada "trusted" dos dados, ou seja, aos dados já tratados e validados.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008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6301"/>
            <a:ext cx="132736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Obrigado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</TotalTime>
  <Words>284</Words>
  <Application>Microsoft Office PowerPoint</Application>
  <PresentationFormat>Custom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Red Hat Text</vt:lpstr>
      <vt:lpstr>Calibri Light</vt:lpstr>
      <vt:lpstr>Arial</vt:lpstr>
      <vt:lpstr>Calibri</vt:lpstr>
      <vt:lpstr>Roboto Bold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Matheus Barros</cp:lastModifiedBy>
  <cp:revision>2</cp:revision>
  <dcterms:created xsi:type="dcterms:W3CDTF">2025-01-09T09:27:23Z</dcterms:created>
  <dcterms:modified xsi:type="dcterms:W3CDTF">2025-01-09T13:33:56Z</dcterms:modified>
</cp:coreProperties>
</file>